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69"/>
  </p:notesMasterIdLst>
  <p:handoutMasterIdLst>
    <p:handoutMasterId r:id="rId70"/>
  </p:handoutMasterIdLst>
  <p:sldIdLst>
    <p:sldId id="256" r:id="rId7"/>
    <p:sldId id="260" r:id="rId8"/>
    <p:sldId id="261" r:id="rId9"/>
    <p:sldId id="268" r:id="rId10"/>
    <p:sldId id="272" r:id="rId11"/>
    <p:sldId id="259" r:id="rId12"/>
    <p:sldId id="326" r:id="rId13"/>
    <p:sldId id="275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70" r:id="rId24"/>
    <p:sldId id="287" r:id="rId25"/>
    <p:sldId id="288" r:id="rId26"/>
    <p:sldId id="289" r:id="rId27"/>
    <p:sldId id="290" r:id="rId28"/>
    <p:sldId id="291" r:id="rId29"/>
    <p:sldId id="293" r:id="rId30"/>
    <p:sldId id="294" r:id="rId31"/>
    <p:sldId id="295" r:id="rId32"/>
    <p:sldId id="296" r:id="rId33"/>
    <p:sldId id="297" r:id="rId34"/>
    <p:sldId id="302" r:id="rId35"/>
    <p:sldId id="298" r:id="rId36"/>
    <p:sldId id="327" r:id="rId37"/>
    <p:sldId id="306" r:id="rId38"/>
    <p:sldId id="307" r:id="rId39"/>
    <p:sldId id="313" r:id="rId40"/>
    <p:sldId id="308" r:id="rId41"/>
    <p:sldId id="309" r:id="rId42"/>
    <p:sldId id="310" r:id="rId43"/>
    <p:sldId id="312" r:id="rId44"/>
    <p:sldId id="311" r:id="rId45"/>
    <p:sldId id="315" r:id="rId46"/>
    <p:sldId id="305" r:id="rId47"/>
    <p:sldId id="316" r:id="rId48"/>
    <p:sldId id="317" r:id="rId49"/>
    <p:sldId id="314" r:id="rId50"/>
    <p:sldId id="286" r:id="rId51"/>
    <p:sldId id="276" r:id="rId52"/>
    <p:sldId id="319" r:id="rId53"/>
    <p:sldId id="322" r:id="rId54"/>
    <p:sldId id="320" r:id="rId55"/>
    <p:sldId id="321" r:id="rId56"/>
    <p:sldId id="323" r:id="rId57"/>
    <p:sldId id="324" r:id="rId58"/>
    <p:sldId id="325" r:id="rId59"/>
    <p:sldId id="318" r:id="rId60"/>
    <p:sldId id="299" r:id="rId61"/>
    <p:sldId id="271" r:id="rId62"/>
    <p:sldId id="264" r:id="rId63"/>
    <p:sldId id="263" r:id="rId64"/>
    <p:sldId id="262" r:id="rId65"/>
    <p:sldId id="269" r:id="rId66"/>
    <p:sldId id="274" r:id="rId67"/>
    <p:sldId id="267" r:id="rId68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0A79D2"/>
    <a:srgbClr val="67217A"/>
    <a:srgbClr val="404040"/>
    <a:srgbClr val="EAEAEA"/>
    <a:srgbClr val="00188F"/>
    <a:srgbClr val="00176B"/>
    <a:srgbClr val="E3008C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68" autoAdjust="0"/>
    <p:restoredTop sz="95455" autoAdjust="0"/>
  </p:normalViewPr>
  <p:slideViewPr>
    <p:cSldViewPr>
      <p:cViewPr varScale="1">
        <p:scale>
          <a:sx n="87" d="100"/>
          <a:sy n="87" d="100"/>
        </p:scale>
        <p:origin x="40" y="164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" Type="http://schemas.openxmlformats.org/officeDocument/2006/relationships/slide" Target="slides/slide1.xml"/><Relationship Id="rId71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2/23/2016 17:36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2/23/2016 17:36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335152"/>
            <a:ext cx="12434887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8939879"/>
              </p:ext>
            </p:extLst>
          </p:nvPr>
        </p:nvGraphicFramePr>
        <p:xfrm>
          <a:off x="718618" y="1668462"/>
          <a:ext cx="109714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425">
                  <a:extLst>
                    <a:ext uri="{9D8B030D-6E8A-4147-A177-3AD203B41FA5}">
                      <a16:colId xmlns:a16="http://schemas.microsoft.com/office/drawing/2014/main" val="714248959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636315437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5617202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218280144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415697081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023810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58885656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9" y="2125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4095" y="2013086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0" y="3268373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82" y="3194778"/>
            <a:ext cx="148655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304" y="326837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22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5782684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61" y="5756511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461" y="2193931"/>
            <a:ext cx="230293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163" y="2038397"/>
            <a:ext cx="27428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5272" y="3150756"/>
            <a:ext cx="1779214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199813" y="4025873"/>
            <a:ext cx="274320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ndows-XAML/Template10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adrifer@microsoft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qmatteoq.com/the-mvvm-pattern-introduction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ody/PropertyChanged" TargetMode="Externa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641271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s-ES" dirty="0"/>
              <a:t>¿Qué es Template10?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El 80% del código al crear una app es idéntico.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Conjunto de plantillas, controles, servicios, </a:t>
            </a:r>
            <a:r>
              <a:rPr lang="es-ES" dirty="0" err="1"/>
              <a:t>behaviors</a:t>
            </a:r>
            <a:r>
              <a:rPr lang="es-ES" dirty="0"/>
              <a:t> y </a:t>
            </a:r>
            <a:r>
              <a:rPr lang="es-ES" dirty="0" err="1"/>
              <a:t>converters</a:t>
            </a:r>
            <a:r>
              <a:rPr lang="es-ES" dirty="0"/>
              <a:t>.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Proyecto Open </a:t>
            </a:r>
            <a:r>
              <a:rPr lang="es-ES" dirty="0" err="1"/>
              <a:t>Source</a:t>
            </a:r>
            <a:r>
              <a:rPr lang="es-ES" dirty="0"/>
              <a:t>. Puedes participar!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0">
              <a:lnSpc>
                <a:spcPct val="100000"/>
              </a:lnSpc>
            </a:pPr>
            <a:r>
              <a:rPr lang="es-ES" dirty="0"/>
              <a:t>Plantillas de proyecto para Visual Studio.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Blank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Minimal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Hamburger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Template10</a:t>
            </a:r>
          </a:p>
        </p:txBody>
      </p:sp>
    </p:spTree>
    <p:extLst>
      <p:ext uri="{BB962C8B-B14F-4D97-AF65-F5344CB8AC3E}">
        <p14:creationId xmlns:p14="http://schemas.microsoft.com/office/powerpoint/2010/main" val="374253081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047536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s-ES" dirty="0"/>
              <a:t>Controles</a:t>
            </a:r>
          </a:p>
          <a:p>
            <a:pPr lvl="1">
              <a:lnSpc>
                <a:spcPct val="100000"/>
              </a:lnSpc>
            </a:pPr>
            <a:r>
              <a:rPr lang="es-ES" dirty="0" err="1"/>
              <a:t>PageHeader</a:t>
            </a:r>
            <a:endParaRPr lang="es-ES" dirty="0"/>
          </a:p>
          <a:p>
            <a:pPr lvl="1">
              <a:lnSpc>
                <a:spcPct val="100000"/>
              </a:lnSpc>
            </a:pPr>
            <a:r>
              <a:rPr lang="en-US" dirty="0" err="1"/>
              <a:t>HamburgerMenu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err="1"/>
              <a:t>CustomTitleBar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err="1"/>
              <a:t>ModalDialog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Resizer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día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!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0">
              <a:lnSpc>
                <a:spcPct val="100000"/>
              </a:lnSpc>
            </a:pPr>
            <a:r>
              <a:rPr lang="es-ES" dirty="0"/>
              <a:t>Todo preparado para ser adaptativo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Template10</a:t>
            </a:r>
          </a:p>
        </p:txBody>
      </p:sp>
    </p:spTree>
    <p:extLst>
      <p:ext uri="{BB962C8B-B14F-4D97-AF65-F5344CB8AC3E}">
        <p14:creationId xmlns:p14="http://schemas.microsoft.com/office/powerpoint/2010/main" val="22196345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144929"/>
          </a:xfrm>
        </p:spPr>
        <p:txBody>
          <a:bodyPr/>
          <a:lstStyle/>
          <a:p>
            <a:r>
              <a:rPr lang="es-ES" dirty="0" err="1"/>
              <a:t>PageHeader</a:t>
            </a:r>
            <a:endParaRPr lang="es-E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Template10: Controles</a:t>
            </a:r>
          </a:p>
        </p:txBody>
      </p:sp>
      <p:pic>
        <p:nvPicPr>
          <p:cNvPr id="4098" name="Picture 2" descr="https://camo.githubusercontent.com/300d26c7d376468ed0960c237b53aad5bdb40e04/687474703a2f2f692e696d6775722e636f6d2f42464733705342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044" y="2582862"/>
            <a:ext cx="476250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018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144929"/>
          </a:xfrm>
        </p:spPr>
        <p:txBody>
          <a:bodyPr/>
          <a:lstStyle/>
          <a:p>
            <a:r>
              <a:rPr lang="es-ES" dirty="0" err="1"/>
              <a:t>HamburgerMenu</a:t>
            </a:r>
            <a:endParaRPr lang="es-E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Template10: Controles</a:t>
            </a:r>
          </a:p>
        </p:txBody>
      </p:sp>
      <p:pic>
        <p:nvPicPr>
          <p:cNvPr id="5122" name="Picture 2" descr="https://camo.githubusercontent.com/e023ffea280e505ecbd8ad1384a5b98350958c55/687474703a2f2f692e696d6775722e636f6d2f595841747a5979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444" y="2049462"/>
            <a:ext cx="5140918" cy="4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7312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459409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s-ES" dirty="0"/>
              <a:t>Servicios</a:t>
            </a:r>
          </a:p>
          <a:p>
            <a:pPr lvl="1">
              <a:lnSpc>
                <a:spcPct val="100000"/>
              </a:lnSpc>
            </a:pPr>
            <a:r>
              <a:rPr lang="es-ES" dirty="0" err="1"/>
              <a:t>NavigationService</a:t>
            </a:r>
            <a:endParaRPr lang="es-ES" dirty="0"/>
          </a:p>
          <a:p>
            <a:pPr lvl="1">
              <a:lnSpc>
                <a:spcPct val="100000"/>
              </a:lnSpc>
            </a:pPr>
            <a:r>
              <a:rPr lang="en-US" dirty="0" err="1"/>
              <a:t>KeyboardService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err="1"/>
              <a:t>SettingsService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s-ES" dirty="0"/>
              <a:t>Además tenemos todo lo necesario para controlar el ciclo de vida de nuestra app.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App.xaml.cs</a:t>
            </a:r>
            <a:r>
              <a:rPr lang="en-US" dirty="0"/>
              <a:t> </a:t>
            </a:r>
            <a:r>
              <a:rPr lang="en-US" dirty="0" err="1"/>
              <a:t>entendible</a:t>
            </a:r>
            <a:r>
              <a:rPr lang="en-US" dirty="0"/>
              <a:t>!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Template10</a:t>
            </a:r>
          </a:p>
        </p:txBody>
      </p:sp>
    </p:spTree>
    <p:extLst>
      <p:ext uri="{BB962C8B-B14F-4D97-AF65-F5344CB8AC3E}">
        <p14:creationId xmlns:p14="http://schemas.microsoft.com/office/powerpoint/2010/main" val="383845418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144929"/>
          </a:xfrm>
        </p:spPr>
        <p:txBody>
          <a:bodyPr/>
          <a:lstStyle/>
          <a:p>
            <a:pPr lvl="0"/>
            <a:r>
              <a:rPr lang="es-ES" dirty="0"/>
              <a:t>Y viene preparado para MVVM!</a:t>
            </a:r>
          </a:p>
          <a:p>
            <a:pPr lvl="1"/>
            <a:r>
              <a:rPr lang="es-ES" dirty="0"/>
              <a:t>Acabas de nacer! Espérate un poco para aprender más!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Template10</a:t>
            </a:r>
          </a:p>
        </p:txBody>
      </p:sp>
      <p:pic>
        <p:nvPicPr>
          <p:cNvPr id="6146" name="Picture 2" descr="http://pre07.deviantart.net/e5e6/th/pre/f/2011/036/7/9/homer_simpson___06___simpsons_by_frasier_and_niles-d38uq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644" y="2384861"/>
            <a:ext cx="4374768" cy="422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17117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2363724"/>
          </a:xfrm>
        </p:spPr>
        <p:txBody>
          <a:bodyPr/>
          <a:lstStyle/>
          <a:p>
            <a:pPr lvl="0"/>
            <a:r>
              <a:rPr lang="es-ES" dirty="0"/>
              <a:t>¿Dónde lo puedo conseguir?</a:t>
            </a:r>
          </a:p>
          <a:p>
            <a:pPr lvl="1"/>
            <a:endParaRPr lang="es-ES" dirty="0">
              <a:hlinkClick r:id="rId2"/>
            </a:endParaRPr>
          </a:p>
          <a:p>
            <a:pPr lvl="1"/>
            <a:r>
              <a:rPr lang="es-ES" dirty="0">
                <a:hlinkClick r:id="rId2"/>
              </a:rPr>
              <a:t>https://github.com/Windows-XAML/Template10</a:t>
            </a:r>
            <a:endParaRPr lang="es-ES" dirty="0"/>
          </a:p>
          <a:p>
            <a:pPr lvl="1"/>
            <a:endParaRPr lang="en-US" dirty="0"/>
          </a:p>
          <a:p>
            <a:pPr lvl="1"/>
            <a:r>
              <a:rPr lang="es-ES" dirty="0"/>
              <a:t>Descárgalo como extensión en Visual Studio.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Template10</a:t>
            </a:r>
          </a:p>
        </p:txBody>
      </p:sp>
    </p:spTree>
    <p:extLst>
      <p:ext uri="{BB962C8B-B14F-4D97-AF65-F5344CB8AC3E}">
        <p14:creationId xmlns:p14="http://schemas.microsoft.com/office/powerpoint/2010/main" val="168691089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 time: Template10</a:t>
            </a:r>
          </a:p>
        </p:txBody>
      </p:sp>
      <p:pic>
        <p:nvPicPr>
          <p:cNvPr id="8194" name="Picture 2" descr="http://dreamatico.com/data_images/popcorn/popcorn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644" y="1058862"/>
            <a:ext cx="3738067" cy="457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37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r="16671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68" y="2117164"/>
            <a:ext cx="5714176" cy="2446897"/>
          </a:xfrm>
        </p:spPr>
        <p:txBody>
          <a:bodyPr/>
          <a:lstStyle/>
          <a:p>
            <a:r>
              <a:rPr lang="es-ES" dirty="0"/>
              <a:t>Infancia: </a:t>
            </a:r>
            <a:br>
              <a:rPr lang="es-ES" dirty="0"/>
            </a:br>
            <a:r>
              <a:rPr lang="es-ES" dirty="0"/>
              <a:t>La importancia de una buena base</a:t>
            </a:r>
          </a:p>
        </p:txBody>
      </p:sp>
    </p:spTree>
    <p:extLst>
      <p:ext uri="{BB962C8B-B14F-4D97-AF65-F5344CB8AC3E}">
        <p14:creationId xmlns:p14="http://schemas.microsoft.com/office/powerpoint/2010/main" val="185861930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200876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s-ES" dirty="0"/>
              <a:t>MVVM – </a:t>
            </a:r>
            <a:r>
              <a:rPr lang="es-ES" dirty="0" err="1"/>
              <a:t>Model</a:t>
            </a:r>
            <a:r>
              <a:rPr lang="es-ES" dirty="0"/>
              <a:t> View </a:t>
            </a:r>
            <a:r>
              <a:rPr lang="es-ES" dirty="0" err="1"/>
              <a:t>ViewModel</a:t>
            </a:r>
            <a:endParaRPr lang="es-ES" dirty="0"/>
          </a:p>
          <a:p>
            <a:pPr lvl="1">
              <a:lnSpc>
                <a:spcPct val="100000"/>
              </a:lnSpc>
            </a:pPr>
            <a:r>
              <a:rPr lang="es-ES" dirty="0"/>
              <a:t>Es un patrón de diseño.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Nos ayuda a separar nuestra lógica de negocio de nuestra vista.</a:t>
            </a:r>
          </a:p>
          <a:p>
            <a:pPr lvl="1">
              <a:lnSpc>
                <a:spcPct val="100000"/>
              </a:lnSpc>
            </a:pPr>
            <a:r>
              <a:rPr lang="es-ES" sz="2000" dirty="0"/>
              <a:t>	Código más </a:t>
            </a:r>
            <a:r>
              <a:rPr lang="es-ES" sz="2000" dirty="0" err="1"/>
              <a:t>mantenible</a:t>
            </a:r>
            <a:r>
              <a:rPr lang="es-ES" sz="20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s-ES" sz="2000" dirty="0"/>
              <a:t>	Código mas </a:t>
            </a:r>
            <a:r>
              <a:rPr lang="es-ES" sz="2000" dirty="0" err="1"/>
              <a:t>testeable</a:t>
            </a:r>
            <a:r>
              <a:rPr lang="es-ES" sz="20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s-ES" sz="2000" dirty="0"/>
              <a:t>	Interfaz más fácil de diseñar.</a:t>
            </a:r>
          </a:p>
          <a:p>
            <a:pPr lvl="1"/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de nuestra app</a:t>
            </a:r>
          </a:p>
        </p:txBody>
      </p:sp>
    </p:spTree>
    <p:extLst>
      <p:ext uri="{BB962C8B-B14F-4D97-AF65-F5344CB8AC3E}">
        <p14:creationId xmlns:p14="http://schemas.microsoft.com/office/powerpoint/2010/main" val="412628081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671" y="3981818"/>
            <a:ext cx="7009440" cy="1496644"/>
          </a:xfrm>
        </p:spPr>
        <p:txBody>
          <a:bodyPr/>
          <a:lstStyle/>
          <a:p>
            <a:pPr lvl="0"/>
            <a:r>
              <a:rPr lang="en-US" dirty="0"/>
              <a:t>Adrián Fernández</a:t>
            </a:r>
          </a:p>
          <a:p>
            <a:pPr lvl="0"/>
            <a:r>
              <a:rPr lang="en-US" dirty="0"/>
              <a:t>Windows </a:t>
            </a:r>
            <a:r>
              <a:rPr lang="en-US" dirty="0" err="1"/>
              <a:t>AppConsult</a:t>
            </a:r>
            <a:r>
              <a:rPr lang="en-US" dirty="0"/>
              <a:t> Engineer</a:t>
            </a:r>
          </a:p>
          <a:p>
            <a:pPr lvl="0"/>
            <a:r>
              <a:rPr lang="en-US" dirty="0">
                <a:hlinkClick r:id="rId2"/>
              </a:rPr>
              <a:t>adrifer@microsoft.com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@tracker086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Apphood</a:t>
            </a:r>
            <a:r>
              <a:rPr lang="es-ES" dirty="0"/>
              <a:t>: La historia de una app Windows 10</a:t>
            </a:r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TmvvmT</a:t>
            </a:r>
            <a:r>
              <a:rPr lang="en-US" dirty="0"/>
              <a:t> – The Model View </a:t>
            </a:r>
            <a:r>
              <a:rPr lang="en-US" dirty="0" err="1"/>
              <a:t>ViewModel</a:t>
            </a:r>
            <a:r>
              <a:rPr lang="en-US" dirty="0"/>
              <a:t> Theory</a:t>
            </a:r>
            <a:endParaRPr lang="es-ES" dirty="0"/>
          </a:p>
        </p:txBody>
      </p:sp>
      <p:pic>
        <p:nvPicPr>
          <p:cNvPr id="6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449" y="1897018"/>
            <a:ext cx="2811853" cy="3781693"/>
          </a:xfrm>
          <a:prstGeom prst="rect">
            <a:avLst/>
          </a:prstGeom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644" y="1900226"/>
            <a:ext cx="2725511" cy="3786278"/>
          </a:xfrm>
          <a:prstGeom prst="rect">
            <a:avLst/>
          </a:prstGeom>
        </p:spPr>
      </p:pic>
      <p:pic>
        <p:nvPicPr>
          <p:cNvPr id="8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178" y="1900226"/>
            <a:ext cx="2503928" cy="378627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055644" y="1516062"/>
            <a:ext cx="2725511" cy="369332"/>
          </a:xfrm>
          <a:prstGeom prst="rect">
            <a:avLst/>
          </a:prstGeom>
          <a:solidFill>
            <a:srgbClr val="67217A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Segoe UI Light" pitchFamily="34" charset="0"/>
              </a:rPr>
              <a:t>MODEL</a:t>
            </a:r>
            <a:endParaRPr lang="es-ES" sz="3000" b="1" dirty="0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4157449" y="1517706"/>
            <a:ext cx="2811853" cy="369332"/>
          </a:xfrm>
          <a:prstGeom prst="rect">
            <a:avLst/>
          </a:prstGeom>
          <a:solidFill>
            <a:srgbClr val="67217A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Segoe UI Light" pitchFamily="34" charset="0"/>
              </a:rPr>
              <a:t>VIEWMODEL</a:t>
            </a:r>
            <a:endParaRPr lang="es-ES" sz="3000" b="1" dirty="0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567178" y="1517706"/>
            <a:ext cx="2503928" cy="369332"/>
          </a:xfrm>
          <a:prstGeom prst="rect">
            <a:avLst/>
          </a:prstGeom>
          <a:solidFill>
            <a:srgbClr val="67217A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Segoe UI Light" pitchFamily="34" charset="0"/>
              </a:rPr>
              <a:t>VIEW</a:t>
            </a:r>
            <a:endParaRPr lang="es-ES" sz="3000" b="1" dirty="0">
              <a:solidFill>
                <a:schemeClr val="bg1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5449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TmvvmT</a:t>
            </a:r>
            <a:r>
              <a:rPr lang="en-US" dirty="0"/>
              <a:t> – The Model View </a:t>
            </a:r>
            <a:r>
              <a:rPr lang="en-US" dirty="0" err="1"/>
              <a:t>ViewModel</a:t>
            </a:r>
            <a:r>
              <a:rPr lang="en-US" dirty="0"/>
              <a:t> Theory</a:t>
            </a:r>
            <a:endParaRPr lang="es-ES" dirty="0"/>
          </a:p>
        </p:txBody>
      </p:sp>
      <p:sp>
        <p:nvSpPr>
          <p:cNvPr id="12" name="CuadroTexto 8"/>
          <p:cNvSpPr txBox="1"/>
          <p:nvPr/>
        </p:nvSpPr>
        <p:spPr>
          <a:xfrm>
            <a:off x="7438710" y="1453723"/>
            <a:ext cx="2725511" cy="369332"/>
          </a:xfrm>
          <a:prstGeom prst="rect">
            <a:avLst/>
          </a:prstGeom>
          <a:solidFill>
            <a:srgbClr val="67217A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Segoe UI Light" pitchFamily="34" charset="0"/>
              </a:rPr>
              <a:t>MODEL</a:t>
            </a:r>
            <a:endParaRPr lang="es-ES" sz="3000" b="1" dirty="0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13" name="CuadroTexto 9"/>
          <p:cNvSpPr txBox="1"/>
          <p:nvPr/>
        </p:nvSpPr>
        <p:spPr>
          <a:xfrm>
            <a:off x="4540515" y="1455367"/>
            <a:ext cx="2811853" cy="369332"/>
          </a:xfrm>
          <a:prstGeom prst="rect">
            <a:avLst/>
          </a:prstGeom>
          <a:solidFill>
            <a:srgbClr val="67217A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Segoe UI Light" pitchFamily="34" charset="0"/>
              </a:rPr>
              <a:t>VIEWMODEL</a:t>
            </a:r>
            <a:endParaRPr lang="es-ES" sz="3000" b="1" dirty="0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14" name="CuadroTexto 10"/>
          <p:cNvSpPr txBox="1"/>
          <p:nvPr/>
        </p:nvSpPr>
        <p:spPr>
          <a:xfrm>
            <a:off x="1950244" y="1455367"/>
            <a:ext cx="2503928" cy="369332"/>
          </a:xfrm>
          <a:prstGeom prst="rect">
            <a:avLst/>
          </a:prstGeom>
          <a:solidFill>
            <a:srgbClr val="67217A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Segoe UI Light" pitchFamily="34" charset="0"/>
              </a:rPr>
              <a:t>VIEW</a:t>
            </a:r>
            <a:endParaRPr lang="es-ES" sz="3000" b="1" dirty="0">
              <a:solidFill>
                <a:schemeClr val="bg1"/>
              </a:solidFill>
              <a:latin typeface="Segoe UI Light" pitchFamily="34" charset="0"/>
            </a:endParaRPr>
          </a:p>
        </p:txBody>
      </p:sp>
      <p:pic>
        <p:nvPicPr>
          <p:cNvPr id="15" name="Imagen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244" y="1897062"/>
            <a:ext cx="8213977" cy="37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3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</a:t>
            </a:r>
            <a:endParaRPr lang="es-ES" dirty="0"/>
          </a:p>
        </p:txBody>
      </p:sp>
      <p:pic>
        <p:nvPicPr>
          <p:cNvPr id="11266" name="Picture 2" descr="https://msdn.microsoft.com/dynimg/IC6483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444" y="1058862"/>
            <a:ext cx="5238750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37378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 – </a:t>
            </a:r>
            <a:r>
              <a:rPr lang="es-ES" dirty="0"/>
              <a:t>Fácil eh?</a:t>
            </a:r>
          </a:p>
        </p:txBody>
      </p:sp>
      <p:pic>
        <p:nvPicPr>
          <p:cNvPr id="12290" name="Picture 2" descr="http://kongalytics.com/wp-content/uploads/2015/08/homer-pan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044" y="1363662"/>
            <a:ext cx="64008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41428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 time: MVVM</a:t>
            </a:r>
          </a:p>
        </p:txBody>
      </p:sp>
      <p:pic>
        <p:nvPicPr>
          <p:cNvPr id="8194" name="Picture 2" descr="http://dreamatico.com/data_images/popcorn/popcorn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644" y="1058862"/>
            <a:ext cx="3738067" cy="457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3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2363724"/>
          </a:xfrm>
        </p:spPr>
        <p:txBody>
          <a:bodyPr/>
          <a:lstStyle/>
          <a:p>
            <a:pPr lvl="0"/>
            <a:r>
              <a:rPr lang="es-ES" dirty="0"/>
              <a:t>DI – </a:t>
            </a:r>
            <a:r>
              <a:rPr lang="es-ES" dirty="0" err="1"/>
              <a:t>Dependency</a:t>
            </a:r>
            <a:r>
              <a:rPr lang="es-ES" dirty="0"/>
              <a:t> </a:t>
            </a:r>
            <a:r>
              <a:rPr lang="es-ES" dirty="0" err="1"/>
              <a:t>Injection</a:t>
            </a:r>
            <a:endParaRPr lang="es-ES" dirty="0"/>
          </a:p>
          <a:p>
            <a:pPr lvl="1"/>
            <a:r>
              <a:rPr lang="es-ES" dirty="0"/>
              <a:t>Es otro patrón de diseño.</a:t>
            </a:r>
          </a:p>
          <a:p>
            <a:pPr lvl="1"/>
            <a:endParaRPr lang="en-US" dirty="0"/>
          </a:p>
          <a:p>
            <a:pPr lvl="1"/>
            <a:r>
              <a:rPr lang="es-ES" dirty="0"/>
              <a:t>Extraer la creación de objetos hijos a otro objeto.</a:t>
            </a:r>
          </a:p>
          <a:p>
            <a:pPr lvl="1"/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de nuestra app</a:t>
            </a:r>
          </a:p>
        </p:txBody>
      </p:sp>
    </p:spTree>
    <p:extLst>
      <p:ext uri="{BB962C8B-B14F-4D97-AF65-F5344CB8AC3E}">
        <p14:creationId xmlns:p14="http://schemas.microsoft.com/office/powerpoint/2010/main" val="361237228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801314"/>
          </a:xfrm>
        </p:spPr>
        <p:txBody>
          <a:bodyPr/>
          <a:lstStyle/>
          <a:p>
            <a:pPr lvl="0"/>
            <a:r>
              <a:rPr lang="es-ES" dirty="0"/>
              <a:t>DI – Ejemplo sin DI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Coche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Motor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_motor;</a:t>
            </a: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Volante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_volante;</a:t>
            </a:r>
          </a:p>
          <a:p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Coche()</a:t>
            </a: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_motor = </a:t>
            </a:r>
            <a:r>
              <a:rPr lang="es-E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Motor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_volante = </a:t>
            </a:r>
            <a:r>
              <a:rPr lang="es-E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Volante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de nuestra app</a:t>
            </a:r>
          </a:p>
        </p:txBody>
      </p:sp>
    </p:spTree>
    <p:extLst>
      <p:ext uri="{BB962C8B-B14F-4D97-AF65-F5344CB8AC3E}">
        <p14:creationId xmlns:p14="http://schemas.microsoft.com/office/powerpoint/2010/main" val="339853772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478423"/>
          </a:xfrm>
        </p:spPr>
        <p:txBody>
          <a:bodyPr/>
          <a:lstStyle/>
          <a:p>
            <a:pPr lvl="0"/>
            <a:r>
              <a:rPr lang="es-ES" dirty="0"/>
              <a:t>DI – Ejemplo con DI</a:t>
            </a:r>
          </a:p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Coche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IMotor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_motor;</a:t>
            </a: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IVolante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_volante;</a:t>
            </a:r>
          </a:p>
          <a:p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Coche(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IMotor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motor, 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IVolante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volante)</a:t>
            </a: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_motor = motor;</a:t>
            </a: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_volante = volante;</a:t>
            </a: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Coche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coche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Coche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Motor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Volante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de nuestra app</a:t>
            </a:r>
          </a:p>
        </p:txBody>
      </p:sp>
    </p:spTree>
    <p:extLst>
      <p:ext uri="{BB962C8B-B14F-4D97-AF65-F5344CB8AC3E}">
        <p14:creationId xmlns:p14="http://schemas.microsoft.com/office/powerpoint/2010/main" val="84178697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 time: DI</a:t>
            </a:r>
          </a:p>
        </p:txBody>
      </p:sp>
      <p:pic>
        <p:nvPicPr>
          <p:cNvPr id="8194" name="Picture 2" descr="http://dreamatico.com/data_images/popcorn/popcorn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644" y="1058862"/>
            <a:ext cx="3738067" cy="457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81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Mas información sobre MVVM y DI:</a:t>
            </a:r>
            <a:br>
              <a:rPr lang="es-ES" dirty="0"/>
            </a:br>
            <a:r>
              <a:rPr lang="es-ES" sz="3600" dirty="0">
                <a:hlinkClick r:id="rId2"/>
              </a:rPr>
              <a:t>http://blog.qmatteoq.com/the-mvvm-pattern-introduction/</a:t>
            </a:r>
            <a:r>
              <a:rPr lang="es-ES" sz="3600" dirty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216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6217444" y="0"/>
            <a:ext cx="6217444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s-E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68" y="2117164"/>
            <a:ext cx="5714176" cy="2446897"/>
          </a:xfrm>
        </p:spPr>
        <p:txBody>
          <a:bodyPr/>
          <a:lstStyle/>
          <a:p>
            <a:r>
              <a:rPr lang="es-ES" dirty="0"/>
              <a:t>Adolescencia: </a:t>
            </a:r>
            <a:br>
              <a:rPr lang="es-ES" dirty="0"/>
            </a:br>
            <a:r>
              <a:rPr lang="es-ES" dirty="0" err="1"/>
              <a:t>Tips&amp;Tricks</a:t>
            </a:r>
            <a:r>
              <a:rPr lang="es-ES" dirty="0"/>
              <a:t> para esta dura fase.</a:t>
            </a:r>
          </a:p>
        </p:txBody>
      </p:sp>
      <p:pic>
        <p:nvPicPr>
          <p:cNvPr id="1026" name="Picture 2" descr="http://homer-simpson.eu/wp-content/uploads/2015/05/8047468036_0a23bcdc0d_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968" y="373062"/>
            <a:ext cx="5034396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696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Tip</a:t>
            </a:r>
            <a:r>
              <a:rPr lang="es-ES" dirty="0"/>
              <a:t> 1: </a:t>
            </a:r>
            <a:r>
              <a:rPr lang="es-ES" dirty="0" err="1"/>
              <a:t>Fody</a:t>
            </a:r>
            <a:r>
              <a:rPr lang="es-ES" dirty="0"/>
              <a:t>/</a:t>
            </a:r>
            <a:r>
              <a:rPr lang="es-ES" dirty="0" err="1"/>
              <a:t>PropertyChanged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238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936736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/>
              <a:t>¿</a:t>
            </a:r>
            <a:r>
              <a:rPr lang="es-ES" dirty="0"/>
              <a:t>Qué es?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Añade todo el código de </a:t>
            </a:r>
            <a:r>
              <a:rPr lang="es-ES" dirty="0" err="1"/>
              <a:t>INotifyPropertyChanged</a:t>
            </a:r>
            <a:r>
              <a:rPr lang="es-ES" dirty="0"/>
              <a:t> al compilar.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Proyecto Open Source </a:t>
            </a:r>
            <a:r>
              <a:rPr lang="en-US" dirty="0">
                <a:hlinkClick r:id="rId2"/>
              </a:rPr>
              <a:t>https://github.com/Fody/PropertyChanged</a:t>
            </a:r>
            <a:r>
              <a:rPr lang="en-US" dirty="0"/>
              <a:t> </a:t>
            </a:r>
            <a:endParaRPr lang="es-E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0">
              <a:lnSpc>
                <a:spcPct val="100000"/>
              </a:lnSpc>
            </a:pPr>
            <a:r>
              <a:rPr lang="es-ES" dirty="0"/>
              <a:t>¿Como funciona?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Añadimos el atributo [</a:t>
            </a:r>
            <a:r>
              <a:rPr lang="es-ES" dirty="0" err="1"/>
              <a:t>ImplementPropertyChanged</a:t>
            </a:r>
            <a:r>
              <a:rPr lang="es-ES" dirty="0"/>
              <a:t>] a la clase.</a:t>
            </a:r>
          </a:p>
          <a:p>
            <a:pPr lvl="1">
              <a:lnSpc>
                <a:spcPct val="100000"/>
              </a:lnSpc>
            </a:pPr>
            <a:endParaRPr lang="es-ES" dirty="0"/>
          </a:p>
          <a:p>
            <a:pPr lvl="0">
              <a:lnSpc>
                <a:spcPct val="100000"/>
              </a:lnSpc>
            </a:pPr>
            <a:r>
              <a:rPr lang="es-ES" dirty="0"/>
              <a:t>¿Como instalarlo?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PM&gt; </a:t>
            </a:r>
            <a:r>
              <a:rPr lang="es-ES" dirty="0" err="1"/>
              <a:t>Install-Package</a:t>
            </a:r>
            <a:r>
              <a:rPr lang="es-ES" dirty="0"/>
              <a:t> </a:t>
            </a:r>
            <a:r>
              <a:rPr lang="es-ES" dirty="0" err="1"/>
              <a:t>PropertyChanged.Fody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Tip</a:t>
            </a:r>
            <a:r>
              <a:rPr lang="es-ES" dirty="0"/>
              <a:t> 1: </a:t>
            </a:r>
            <a:r>
              <a:rPr lang="es-ES" dirty="0" err="1"/>
              <a:t>Fody</a:t>
            </a:r>
            <a:r>
              <a:rPr lang="es-ES" dirty="0"/>
              <a:t>/</a:t>
            </a:r>
            <a:r>
              <a:rPr lang="es-ES" dirty="0" err="1"/>
              <a:t>PropertyChanged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972675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 time: </a:t>
            </a:r>
            <a:br>
              <a:rPr lang="es-ES" dirty="0"/>
            </a:br>
            <a:r>
              <a:rPr lang="es-ES" dirty="0" err="1"/>
              <a:t>Fody</a:t>
            </a:r>
            <a:r>
              <a:rPr lang="es-ES" dirty="0"/>
              <a:t>/</a:t>
            </a:r>
            <a:r>
              <a:rPr lang="es-ES" dirty="0" err="1"/>
              <a:t>PropertyChanged</a:t>
            </a:r>
            <a:endParaRPr lang="es-ES" dirty="0"/>
          </a:p>
        </p:txBody>
      </p:sp>
      <p:pic>
        <p:nvPicPr>
          <p:cNvPr id="8194" name="Picture 2" descr="http://dreamatico.com/data_images/popcorn/popcorn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644" y="1058862"/>
            <a:ext cx="3738067" cy="457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9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Tip</a:t>
            </a:r>
            <a:r>
              <a:rPr lang="es-ES" dirty="0"/>
              <a:t> 2: x:Bind</a:t>
            </a:r>
          </a:p>
        </p:txBody>
      </p:sp>
    </p:spTree>
    <p:extLst>
      <p:ext uri="{BB962C8B-B14F-4D97-AF65-F5344CB8AC3E}">
        <p14:creationId xmlns:p14="http://schemas.microsoft.com/office/powerpoint/2010/main" val="331199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693319"/>
          </a:xfrm>
        </p:spPr>
        <p:txBody>
          <a:bodyPr/>
          <a:lstStyle/>
          <a:p>
            <a:pPr lvl="0"/>
            <a:r>
              <a:rPr lang="es-ES" dirty="0"/>
              <a:t>¿Qué es?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Los </a:t>
            </a:r>
            <a:r>
              <a:rPr lang="es-ES" i="1" dirty="0" err="1"/>
              <a:t>bindings</a:t>
            </a:r>
            <a:r>
              <a:rPr lang="es-ES" dirty="0"/>
              <a:t> normales usan </a:t>
            </a:r>
            <a:r>
              <a:rPr lang="es-ES" i="1" dirty="0" err="1"/>
              <a:t>reflection</a:t>
            </a:r>
            <a:r>
              <a:rPr lang="es-ES" dirty="0"/>
              <a:t> para “</a:t>
            </a:r>
            <a:r>
              <a:rPr lang="es-ES" i="1" dirty="0" err="1"/>
              <a:t>bindear</a:t>
            </a:r>
            <a:r>
              <a:rPr lang="es-ES" dirty="0"/>
              <a:t>” las propiedades en ejecución.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x:Bind son </a:t>
            </a:r>
            <a:r>
              <a:rPr lang="es-ES" i="1" dirty="0" err="1"/>
              <a:t>bindings</a:t>
            </a:r>
            <a:r>
              <a:rPr lang="es-ES" dirty="0"/>
              <a:t> compilados. </a:t>
            </a:r>
          </a:p>
          <a:p>
            <a:pPr lvl="1">
              <a:lnSpc>
                <a:spcPct val="100000"/>
              </a:lnSpc>
            </a:pPr>
            <a:endParaRPr lang="es-ES" dirty="0"/>
          </a:p>
          <a:p>
            <a:pPr lvl="0">
              <a:lnSpc>
                <a:spcPct val="100000"/>
              </a:lnSpc>
            </a:pPr>
            <a:r>
              <a:rPr lang="es-ES" dirty="0"/>
              <a:t>¿Ventajas?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Mayor rendimiento.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Errores</a:t>
            </a:r>
            <a:r>
              <a:rPr lang="en-US" dirty="0"/>
              <a:t> al </a:t>
            </a:r>
            <a:r>
              <a:rPr lang="en-US" dirty="0" err="1"/>
              <a:t>compilar</a:t>
            </a:r>
            <a:r>
              <a:rPr lang="en-US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Tip</a:t>
            </a:r>
            <a:r>
              <a:rPr lang="es-ES" dirty="0"/>
              <a:t> 2: x:Bind</a:t>
            </a:r>
          </a:p>
        </p:txBody>
      </p:sp>
    </p:spTree>
    <p:extLst>
      <p:ext uri="{BB962C8B-B14F-4D97-AF65-F5344CB8AC3E}">
        <p14:creationId xmlns:p14="http://schemas.microsoft.com/office/powerpoint/2010/main" val="390578806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2880789"/>
          </a:xfrm>
        </p:spPr>
        <p:txBody>
          <a:bodyPr/>
          <a:lstStyle/>
          <a:p>
            <a:pPr lvl="0"/>
            <a:r>
              <a:rPr lang="es-ES" dirty="0"/>
              <a:t>Cosas a tener en cuenta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El contexto de x:Bind no es el </a:t>
            </a:r>
            <a:r>
              <a:rPr lang="es-ES" i="1" dirty="0" err="1"/>
              <a:t>dataContext</a:t>
            </a:r>
            <a:r>
              <a:rPr lang="es-ES" dirty="0"/>
              <a:t> de la página. Es la página en si.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Por defecto el modo de </a:t>
            </a:r>
            <a:r>
              <a:rPr lang="es-ES" i="1" dirty="0" err="1"/>
              <a:t>bindeo</a:t>
            </a:r>
            <a:r>
              <a:rPr lang="es-ES" dirty="0"/>
              <a:t> es </a:t>
            </a:r>
            <a:r>
              <a:rPr lang="es-ES" i="1" dirty="0" err="1"/>
              <a:t>OneTime</a:t>
            </a:r>
            <a:endParaRPr lang="es-ES" i="1" dirty="0"/>
          </a:p>
          <a:p>
            <a:pPr lvl="1">
              <a:lnSpc>
                <a:spcPct val="100000"/>
              </a:lnSpc>
            </a:pPr>
            <a:r>
              <a:rPr lang="es-ES" sz="2000" dirty="0"/>
              <a:t>	Modos de </a:t>
            </a:r>
            <a:r>
              <a:rPr lang="es-ES" sz="2000" i="1" dirty="0" err="1"/>
              <a:t>bindeo</a:t>
            </a:r>
            <a:r>
              <a:rPr lang="es-ES" sz="2000" dirty="0"/>
              <a:t>: </a:t>
            </a:r>
            <a:r>
              <a:rPr lang="es-ES" sz="2000" i="1" dirty="0" err="1"/>
              <a:t>OneTime</a:t>
            </a:r>
            <a:r>
              <a:rPr lang="es-ES" sz="2000" dirty="0"/>
              <a:t>, </a:t>
            </a:r>
            <a:r>
              <a:rPr lang="es-ES" sz="2000" i="1" dirty="0" err="1"/>
              <a:t>OneWay</a:t>
            </a:r>
            <a:r>
              <a:rPr lang="es-ES" sz="2000" dirty="0"/>
              <a:t> y </a:t>
            </a:r>
            <a:r>
              <a:rPr lang="es-ES" sz="2000" i="1" dirty="0" err="1"/>
              <a:t>TwoWay</a:t>
            </a:r>
            <a:endParaRPr lang="es-ES" sz="2000" i="1" dirty="0"/>
          </a:p>
          <a:p>
            <a:pPr lvl="1">
              <a:lnSpc>
                <a:spcPct val="100000"/>
              </a:lnSpc>
            </a:pPr>
            <a:r>
              <a:rPr lang="es-ES" dirty="0"/>
              <a:t>Para listas necesitamos definir x:DataType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fuertemente</a:t>
            </a:r>
            <a:r>
              <a:rPr lang="en-US" dirty="0"/>
              <a:t> </a:t>
            </a:r>
            <a:r>
              <a:rPr lang="en-US" dirty="0" err="1"/>
              <a:t>tipado</a:t>
            </a:r>
            <a:r>
              <a:rPr lang="en-US" dirty="0"/>
              <a:t>. </a:t>
            </a:r>
            <a:r>
              <a:rPr lang="en-US" dirty="0" err="1"/>
              <a:t>Cuidado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bindeamos</a:t>
            </a:r>
            <a:r>
              <a:rPr lang="en-US" dirty="0"/>
              <a:t> a Object.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Tip</a:t>
            </a:r>
            <a:r>
              <a:rPr lang="es-ES" dirty="0"/>
              <a:t> 2: x:Bind. Cuidado!</a:t>
            </a:r>
          </a:p>
        </p:txBody>
      </p:sp>
    </p:spTree>
    <p:extLst>
      <p:ext uri="{BB962C8B-B14F-4D97-AF65-F5344CB8AC3E}">
        <p14:creationId xmlns:p14="http://schemas.microsoft.com/office/powerpoint/2010/main" val="90504749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 time: x:Bind</a:t>
            </a:r>
          </a:p>
        </p:txBody>
      </p:sp>
      <p:pic>
        <p:nvPicPr>
          <p:cNvPr id="8194" name="Picture 2" descr="http://dreamatico.com/data_images/popcorn/popcorn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644" y="1058862"/>
            <a:ext cx="3738067" cy="457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48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Tip</a:t>
            </a:r>
            <a:r>
              <a:rPr lang="es-ES" dirty="0"/>
              <a:t> 3: x:Phase</a:t>
            </a:r>
          </a:p>
        </p:txBody>
      </p:sp>
    </p:spTree>
    <p:extLst>
      <p:ext uri="{BB962C8B-B14F-4D97-AF65-F5344CB8AC3E}">
        <p14:creationId xmlns:p14="http://schemas.microsoft.com/office/powerpoint/2010/main" val="418427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2289858"/>
          </a:xfrm>
        </p:spPr>
        <p:txBody>
          <a:bodyPr/>
          <a:lstStyle/>
          <a:p>
            <a:pPr lvl="0"/>
            <a:r>
              <a:rPr lang="es-ES" dirty="0"/>
              <a:t>¿Qué es?</a:t>
            </a:r>
          </a:p>
          <a:p>
            <a:pPr lvl="1"/>
            <a:r>
              <a:rPr lang="es-ES" dirty="0"/>
              <a:t>Es un atributo para poner a nuestros </a:t>
            </a:r>
            <a:r>
              <a:rPr lang="es-ES" dirty="0" err="1"/>
              <a:t>dataTemplate</a:t>
            </a:r>
            <a:r>
              <a:rPr lang="es-ES" dirty="0"/>
              <a:t> para definir en que fase tiene que </a:t>
            </a:r>
            <a:r>
              <a:rPr lang="es-ES" dirty="0" err="1"/>
              <a:t>renderizarse</a:t>
            </a:r>
            <a:r>
              <a:rPr lang="es-ES" dirty="0"/>
              <a:t> cada elemento.</a:t>
            </a:r>
          </a:p>
          <a:p>
            <a:pPr lvl="1"/>
            <a:r>
              <a:rPr lang="es-ES" dirty="0"/>
              <a:t>Solo funciona con x:Bind.</a:t>
            </a:r>
          </a:p>
          <a:p>
            <a:pPr lvl="1"/>
            <a:r>
              <a:rPr lang="es-ES" dirty="0"/>
              <a:t>Solo funciona en </a:t>
            </a:r>
            <a:r>
              <a:rPr lang="es-ES" dirty="0" err="1"/>
              <a:t>ListView</a:t>
            </a:r>
            <a:r>
              <a:rPr lang="es-ES" dirty="0"/>
              <a:t> y </a:t>
            </a:r>
            <a:r>
              <a:rPr lang="es-ES" dirty="0" err="1"/>
              <a:t>GridView</a:t>
            </a:r>
            <a:r>
              <a:rPr lang="es-ES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Tip</a:t>
            </a:r>
            <a:r>
              <a:rPr lang="es-ES" dirty="0"/>
              <a:t> 3: x:Phase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264444" y="3725862"/>
            <a:ext cx="6858000" cy="2895600"/>
            <a:chOff x="1264444" y="3725862"/>
            <a:chExt cx="6858000" cy="2895600"/>
          </a:xfrm>
        </p:grpSpPr>
        <p:grpSp>
          <p:nvGrpSpPr>
            <p:cNvPr id="15" name="Group 14"/>
            <p:cNvGrpSpPr/>
            <p:nvPr/>
          </p:nvGrpSpPr>
          <p:grpSpPr>
            <a:xfrm>
              <a:off x="1264444" y="3725862"/>
              <a:ext cx="6858000" cy="2895600"/>
              <a:chOff x="2712244" y="3725862"/>
              <a:chExt cx="6248400" cy="289560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2712244" y="3725862"/>
                <a:ext cx="6248400" cy="2895600"/>
                <a:chOff x="1340644" y="3878262"/>
                <a:chExt cx="4724400" cy="2895600"/>
              </a:xfrm>
            </p:grpSpPr>
            <p:sp>
              <p:nvSpPr>
                <p:cNvPr id="4" name="Rectangle 3"/>
                <p:cNvSpPr/>
                <p:nvPr/>
              </p:nvSpPr>
              <p:spPr bwMode="auto">
                <a:xfrm>
                  <a:off x="1340644" y="3878262"/>
                  <a:ext cx="4724400" cy="2895600"/>
                </a:xfrm>
                <a:prstGeom prst="rect">
                  <a:avLst/>
                </a:prstGeom>
                <a:solidFill>
                  <a:srgbClr val="0A79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s-E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1340644" y="3895038"/>
                  <a:ext cx="2234714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2400" dirty="0" err="1">
                      <a:solidFill>
                        <a:schemeClr val="bg1"/>
                      </a:solidFill>
                    </a:rPr>
                    <a:t>DataTemplate</a:t>
                  </a:r>
                  <a:endParaRPr lang="es-ES" sz="2400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" name="Rectangle 5"/>
                <p:cNvSpPr/>
                <p:nvPr/>
              </p:nvSpPr>
              <p:spPr bwMode="auto">
                <a:xfrm>
                  <a:off x="1569244" y="4539678"/>
                  <a:ext cx="4343400" cy="633984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s-E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" name="Rectangle 7"/>
                <p:cNvSpPr/>
                <p:nvPr/>
              </p:nvSpPr>
              <p:spPr bwMode="auto">
                <a:xfrm>
                  <a:off x="1569244" y="5339778"/>
                  <a:ext cx="4343400" cy="633984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s-E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 bwMode="auto">
                <a:xfrm>
                  <a:off x="1569244" y="6056820"/>
                  <a:ext cx="4343400" cy="633984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91440" rIns="34294" bIns="34294" rtlCol="0" anchor="b" anchorCtr="0"/>
                <a:lstStyle/>
                <a:p>
                  <a:pPr algn="ctr" defTabSz="932406"/>
                  <a:endParaRPr lang="es-ES" sz="8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>
                <a:off x="2990207" y="4404054"/>
                <a:ext cx="1214115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400" dirty="0"/>
                  <a:t>Image</a:t>
                </a:r>
                <a:endParaRPr lang="es-ES" sz="2400" dirty="0" err="1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968454" y="5182515"/>
                <a:ext cx="2843855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400" dirty="0" err="1">
                    <a:solidFill>
                      <a:schemeClr val="bg1"/>
                    </a:solidFill>
                  </a:rPr>
                  <a:t>Textblock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Nombre</a:t>
                </a:r>
                <a:endParaRPr lang="es-ES" sz="24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968454" y="5918904"/>
                <a:ext cx="3309560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400" dirty="0" err="1">
                    <a:solidFill>
                      <a:schemeClr val="bg1"/>
                    </a:solidFill>
                  </a:rPr>
                  <a:t>Textblock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Descripción</a:t>
                </a:r>
                <a:endParaRPr lang="es-ES" sz="2400" dirty="0" err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6254454" y="4367313"/>
              <a:ext cx="1624484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/>
                <a:t>x:Phase 2</a:t>
              </a:r>
              <a:endParaRPr lang="es-ES" sz="2400" dirty="0" err="1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27367" y="5896056"/>
              <a:ext cx="1624484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</a:rPr>
                <a:t>x:Phase 1</a:t>
              </a:r>
              <a:endParaRPr lang="es-ES" sz="2400" dirty="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28150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0" y="1212854"/>
            <a:ext cx="11887199" cy="6426375"/>
          </a:xfrm>
        </p:spPr>
        <p:txBody>
          <a:bodyPr/>
          <a:lstStyle/>
          <a:p>
            <a:pPr lvl="0"/>
            <a:r>
              <a:rPr lang="en-US" dirty="0" err="1"/>
              <a:t>Presentación</a:t>
            </a:r>
            <a:endParaRPr lang="en-US" dirty="0"/>
          </a:p>
          <a:p>
            <a:pPr lvl="0"/>
            <a:r>
              <a:rPr lang="en-US" dirty="0" err="1"/>
              <a:t>Nacimiento</a:t>
            </a:r>
            <a:endParaRPr lang="en-US" dirty="0"/>
          </a:p>
          <a:p>
            <a:pPr lvl="1"/>
            <a:r>
              <a:rPr lang="en-US" dirty="0"/>
              <a:t>Template10</a:t>
            </a:r>
          </a:p>
          <a:p>
            <a:pPr lvl="0"/>
            <a:r>
              <a:rPr lang="en-US" dirty="0" err="1"/>
              <a:t>Infancia</a:t>
            </a:r>
            <a:endParaRPr lang="en-US" dirty="0"/>
          </a:p>
          <a:p>
            <a:pPr lvl="1"/>
            <a:r>
              <a:rPr lang="en-US" dirty="0" err="1"/>
              <a:t>Arquitectura</a:t>
            </a:r>
            <a:r>
              <a:rPr lang="en-US" dirty="0"/>
              <a:t> de la app: MVVM</a:t>
            </a:r>
          </a:p>
          <a:p>
            <a:pPr lvl="0"/>
            <a:r>
              <a:rPr lang="en-US" dirty="0" err="1"/>
              <a:t>Adolescencia</a:t>
            </a:r>
            <a:endParaRPr lang="en-US" dirty="0"/>
          </a:p>
          <a:p>
            <a:pPr lvl="1"/>
            <a:r>
              <a:rPr lang="en-US" dirty="0" err="1"/>
              <a:t>Tips&amp;Tricks</a:t>
            </a:r>
            <a:endParaRPr lang="en-US" dirty="0"/>
          </a:p>
          <a:p>
            <a:pPr lvl="0"/>
            <a:r>
              <a:rPr lang="en-US" dirty="0" err="1"/>
              <a:t>Edad</a:t>
            </a:r>
            <a:r>
              <a:rPr lang="en-US" dirty="0"/>
              <a:t> </a:t>
            </a:r>
            <a:r>
              <a:rPr lang="en-US" dirty="0" err="1"/>
              <a:t>adulta</a:t>
            </a:r>
            <a:endParaRPr lang="en-US" dirty="0"/>
          </a:p>
          <a:p>
            <a:pPr lvl="1"/>
            <a:r>
              <a:rPr lang="en-US" dirty="0"/>
              <a:t>Mobile Apps</a:t>
            </a:r>
          </a:p>
          <a:p>
            <a:pPr lvl="0"/>
            <a:endParaRPr lang="en-US" dirty="0"/>
          </a:p>
          <a:p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988784"/>
          </a:xfrm>
        </p:spPr>
        <p:txBody>
          <a:bodyPr/>
          <a:lstStyle/>
          <a:p>
            <a:pPr lvl="0"/>
            <a:r>
              <a:rPr lang="es-ES" dirty="0"/>
              <a:t>¿Qué es?</a:t>
            </a:r>
          </a:p>
          <a:p>
            <a:endParaRPr lang="en-US" sz="2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DataTemplate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=“CostillasTemplate"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DataType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="model:Ribs"&gt;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s-E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Grid</a:t>
            </a:r>
            <a:r>
              <a:rPr lang="es-E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s-E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Source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="{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Bind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Image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}“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Phase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="2"/&gt;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s-E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s-E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TextBlock</a:t>
            </a:r>
            <a:r>
              <a:rPr lang="es-E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Text</a:t>
            </a:r>
            <a:r>
              <a:rPr lang="es-E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="{</a:t>
            </a:r>
            <a:r>
              <a:rPr lang="es-E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s-E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s-E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Bind</a:t>
            </a:r>
            <a:r>
              <a:rPr lang="es-E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s-E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}" /&gt;</a:t>
            </a:r>
            <a:endParaRPr lang="es-E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s-E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s-E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TextBlock</a:t>
            </a:r>
            <a:r>
              <a:rPr lang="es-E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Text</a:t>
            </a:r>
            <a:r>
              <a:rPr lang="es-E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="{</a:t>
            </a:r>
            <a:r>
              <a:rPr lang="es-E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s-ES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s-E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Bind</a:t>
            </a:r>
            <a:r>
              <a:rPr lang="es-E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4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Description</a:t>
            </a:r>
            <a:r>
              <a:rPr lang="es-E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}"</a:t>
            </a:r>
            <a:r>
              <a:rPr lang="es-E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s-E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s-ES" sz="24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Phase</a:t>
            </a:r>
            <a:r>
              <a:rPr lang="es-E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="1"/&gt;</a:t>
            </a:r>
            <a:endParaRPr lang="es-E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s-E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Grid</a:t>
            </a:r>
            <a:r>
              <a:rPr lang="es-E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s-E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s-ES" sz="2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DataTemplate</a:t>
            </a:r>
            <a:r>
              <a:rPr lang="es-ES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s-E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Tip</a:t>
            </a:r>
            <a:r>
              <a:rPr lang="es-ES" dirty="0"/>
              <a:t> 3: x:Phase</a:t>
            </a:r>
          </a:p>
        </p:txBody>
      </p:sp>
    </p:spTree>
    <p:extLst>
      <p:ext uri="{BB962C8B-B14F-4D97-AF65-F5344CB8AC3E}">
        <p14:creationId xmlns:p14="http://schemas.microsoft.com/office/powerpoint/2010/main" val="347833321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68" y="2117164"/>
            <a:ext cx="11885618" cy="2370697"/>
          </a:xfrm>
        </p:spPr>
        <p:txBody>
          <a:bodyPr/>
          <a:lstStyle/>
          <a:p>
            <a:r>
              <a:rPr lang="es-ES" dirty="0" err="1"/>
              <a:t>Tip</a:t>
            </a:r>
            <a:r>
              <a:rPr lang="es-ES" dirty="0"/>
              <a:t> 4: </a:t>
            </a:r>
            <a:r>
              <a:rPr lang="es-ES" sz="4000" dirty="0" err="1"/>
              <a:t>DebugSettings.IsTextPerformanceVisualizationEnabled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18331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158335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s-ES" dirty="0"/>
              <a:t>¿Qué es?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En Windows 10 se ha optimizado el texto para ser </a:t>
            </a:r>
            <a:r>
              <a:rPr lang="es-ES" dirty="0" err="1"/>
              <a:t>renderizado</a:t>
            </a:r>
            <a:r>
              <a:rPr lang="es-ES" dirty="0"/>
              <a:t> hasta un 50% más rápido.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Si ponemos a true esa propiedad veremos como el texto que hace uso del sistema optimizado de </a:t>
            </a:r>
            <a:r>
              <a:rPr lang="es-ES" dirty="0" err="1"/>
              <a:t>renderizado</a:t>
            </a:r>
            <a:r>
              <a:rPr lang="es-ES" dirty="0"/>
              <a:t> de texto se dibujará en verde.</a:t>
            </a:r>
          </a:p>
          <a:p>
            <a:pPr lvl="1">
              <a:lnSpc>
                <a:spcPct val="100000"/>
              </a:lnSpc>
            </a:pPr>
            <a:endParaRPr lang="es-ES" dirty="0"/>
          </a:p>
          <a:p>
            <a:pPr lvl="1">
              <a:lnSpc>
                <a:spcPct val="100000"/>
              </a:lnSpc>
            </a:pPr>
            <a:r>
              <a:rPr lang="es-ES" dirty="0"/>
              <a:t>Se usará el Sistema optimizado siempre que no usemos:</a:t>
            </a:r>
          </a:p>
          <a:p>
            <a:pPr lvl="2">
              <a:lnSpc>
                <a:spcPct val="100000"/>
              </a:lnSpc>
            </a:pPr>
            <a:r>
              <a:rPr lang="es-ES" dirty="0" err="1"/>
              <a:t>CharacterSpacing</a:t>
            </a:r>
            <a:endParaRPr lang="es-ES" dirty="0"/>
          </a:p>
          <a:p>
            <a:pPr lvl="2">
              <a:lnSpc>
                <a:spcPct val="100000"/>
              </a:lnSpc>
            </a:pPr>
            <a:r>
              <a:rPr lang="es-ES" dirty="0" err="1"/>
              <a:t>LineStackingStrategy</a:t>
            </a:r>
            <a:r>
              <a:rPr lang="es-ES" dirty="0"/>
              <a:t>=”</a:t>
            </a:r>
            <a:r>
              <a:rPr lang="es-ES" dirty="0" err="1"/>
              <a:t>BaselineToBaseline</a:t>
            </a:r>
            <a:r>
              <a:rPr lang="es-ES" dirty="0"/>
              <a:t>/</a:t>
            </a:r>
            <a:r>
              <a:rPr lang="es-ES" dirty="0" err="1"/>
              <a:t>MaxHeight</a:t>
            </a:r>
            <a:r>
              <a:rPr lang="es-ES" dirty="0"/>
              <a:t>”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LineHeight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0</a:t>
            </a:r>
          </a:p>
          <a:p>
            <a:pPr lvl="2">
              <a:lnSpc>
                <a:spcPct val="100000"/>
              </a:lnSpc>
            </a:pPr>
            <a:r>
              <a:rPr lang="es-ES" dirty="0" err="1"/>
              <a:t>IsTextSelectionEnabled</a:t>
            </a:r>
            <a:r>
              <a:rPr lang="es-ES" dirty="0"/>
              <a:t>=”True”</a:t>
            </a:r>
          </a:p>
          <a:p>
            <a:pPr lvl="2">
              <a:lnSpc>
                <a:spcPct val="100000"/>
              </a:lnSpc>
            </a:pPr>
            <a:r>
              <a:rPr lang="es-ES" dirty="0" err="1"/>
              <a:t>Typography</a:t>
            </a:r>
            <a:r>
              <a:rPr lang="es-ES" dirty="0"/>
              <a:t> </a:t>
            </a:r>
            <a:r>
              <a:rPr lang="es-ES" dirty="0" err="1"/>
              <a:t>attached</a:t>
            </a:r>
            <a:r>
              <a:rPr lang="es-ES" dirty="0"/>
              <a:t> </a:t>
            </a:r>
            <a:r>
              <a:rPr lang="es-ES" dirty="0" err="1"/>
              <a:t>properties</a:t>
            </a:r>
            <a:endParaRPr lang="es-ES" dirty="0"/>
          </a:p>
          <a:p>
            <a:pPr lvl="2">
              <a:lnSpc>
                <a:spcPct val="100000"/>
              </a:lnSpc>
            </a:pPr>
            <a:r>
              <a:rPr lang="es-ES" dirty="0" err="1"/>
              <a:t>TextTrimming</a:t>
            </a:r>
            <a:r>
              <a:rPr lang="es-ES" dirty="0"/>
              <a:t>=”Clip”, </a:t>
            </a:r>
            <a:r>
              <a:rPr lang="es-ES" dirty="0" err="1"/>
              <a:t>which</a:t>
            </a:r>
            <a:r>
              <a:rPr lang="es-ES" dirty="0"/>
              <a:t> has </a:t>
            </a:r>
            <a:r>
              <a:rPr lang="es-ES" dirty="0" err="1"/>
              <a:t>special</a:t>
            </a:r>
            <a:r>
              <a:rPr lang="es-ES" dirty="0"/>
              <a:t> </a:t>
            </a:r>
            <a:r>
              <a:rPr lang="es-ES" dirty="0" err="1"/>
              <a:t>bidirectional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behavior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Tip</a:t>
            </a:r>
            <a:r>
              <a:rPr lang="es-ES" dirty="0"/>
              <a:t> 4: </a:t>
            </a:r>
            <a:r>
              <a:rPr lang="es-ES" sz="3200" dirty="0" err="1"/>
              <a:t>DebugSettings.IsTextPerformanceVisualizationEnabled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10962141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 time: </a:t>
            </a:r>
            <a:br>
              <a:rPr lang="es-ES" dirty="0"/>
            </a:br>
            <a:r>
              <a:rPr lang="es-ES" sz="2800" dirty="0" err="1"/>
              <a:t>DebugSettings.IsTextPerformanceVisualizationEnabled</a:t>
            </a:r>
            <a:endParaRPr lang="es-ES" sz="2800" dirty="0"/>
          </a:p>
        </p:txBody>
      </p:sp>
      <p:pic>
        <p:nvPicPr>
          <p:cNvPr id="8194" name="Picture 2" descr="http://dreamatico.com/data_images/popcorn/popcorn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644" y="1058862"/>
            <a:ext cx="3738067" cy="457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26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Manejando las excepciones en las </a:t>
            </a:r>
            <a:r>
              <a:rPr lang="es-ES" dirty="0" err="1"/>
              <a:t>ViewModel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641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Edad adulta:</a:t>
            </a:r>
            <a:br>
              <a:rPr lang="es-ES" dirty="0"/>
            </a:br>
            <a:r>
              <a:rPr lang="es-ES" dirty="0"/>
              <a:t>Es hora de salir a Azure!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955" y="-284650"/>
            <a:ext cx="5819048" cy="7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4593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Mobile Apps.</a:t>
            </a:r>
          </a:p>
        </p:txBody>
      </p:sp>
    </p:spTree>
    <p:extLst>
      <p:ext uri="{BB962C8B-B14F-4D97-AF65-F5344CB8AC3E}">
        <p14:creationId xmlns:p14="http://schemas.microsoft.com/office/powerpoint/2010/main" val="309981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2511457"/>
          </a:xfrm>
        </p:spPr>
        <p:txBody>
          <a:bodyPr/>
          <a:lstStyle/>
          <a:p>
            <a:pPr lvl="0"/>
            <a:r>
              <a:rPr lang="es-ES" dirty="0"/>
              <a:t>¿Qué es?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Uno de los servicios de Microsoft Azure.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Forma parte de App Services.</a:t>
            </a:r>
          </a:p>
          <a:p>
            <a:pPr lvl="1">
              <a:lnSpc>
                <a:spcPct val="100000"/>
              </a:lnSpc>
            </a:pPr>
            <a:r>
              <a:rPr lang="es-ES" dirty="0" err="1"/>
              <a:t>BaaS</a:t>
            </a:r>
            <a:r>
              <a:rPr lang="es-ES" dirty="0"/>
              <a:t> – </a:t>
            </a:r>
            <a:r>
              <a:rPr lang="es-ES" dirty="0" err="1"/>
              <a:t>Backend</a:t>
            </a:r>
            <a:r>
              <a:rPr lang="es-ES" dirty="0"/>
              <a:t> as a </a:t>
            </a:r>
            <a:r>
              <a:rPr lang="es-ES" dirty="0" err="1"/>
              <a:t>Service</a:t>
            </a:r>
            <a:r>
              <a:rPr lang="es-ES" dirty="0"/>
              <a:t>.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Se desarrollan usando .NET (</a:t>
            </a:r>
            <a:r>
              <a:rPr lang="es-ES" dirty="0" err="1"/>
              <a:t>WebApi</a:t>
            </a:r>
            <a:r>
              <a:rPr lang="es-ES" dirty="0"/>
              <a:t>) o </a:t>
            </a:r>
            <a:r>
              <a:rPr lang="es-ES" dirty="0" err="1"/>
              <a:t>NodeJS</a:t>
            </a:r>
            <a:r>
              <a:rPr lang="es-ES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Mobile Apps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265592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seguro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738664"/>
          </a:xfrm>
        </p:spPr>
        <p:txBody>
          <a:bodyPr/>
          <a:lstStyle/>
          <a:p>
            <a:r>
              <a:rPr lang="es-ES" dirty="0"/>
              <a:t>Project </a:t>
            </a:r>
            <a:r>
              <a:rPr lang="es-ES" dirty="0" err="1"/>
              <a:t>Natick</a:t>
            </a:r>
            <a:endParaRPr lang="es-ES" dirty="0"/>
          </a:p>
        </p:txBody>
      </p:sp>
      <p:pic>
        <p:nvPicPr>
          <p:cNvPr id="2052" name="Picture 4" descr="Microsoft’s Undersea Data Center: Brilliant or Crazy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844" y="1363662"/>
            <a:ext cx="7077075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50685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170646"/>
          </a:xfrm>
        </p:spPr>
        <p:txBody>
          <a:bodyPr/>
          <a:lstStyle/>
          <a:p>
            <a:pPr lvl="0"/>
            <a:r>
              <a:rPr lang="es-ES" dirty="0"/>
              <a:t>¿Qué nos ofrece?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SDK Multiplataforma (Windows Store, iOS, Android, Windows Phone 8, HTML5).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Notificaciones </a:t>
            </a:r>
            <a:r>
              <a:rPr lang="es-ES" dirty="0" err="1"/>
              <a:t>push</a:t>
            </a:r>
            <a:r>
              <a:rPr lang="es-ES" dirty="0"/>
              <a:t>.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Single </a:t>
            </a:r>
            <a:r>
              <a:rPr lang="es-ES" dirty="0" err="1"/>
              <a:t>Sign-On</a:t>
            </a:r>
            <a:r>
              <a:rPr lang="es-ES" dirty="0"/>
              <a:t>.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Escalable.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Cacheo offline y sincronización con el </a:t>
            </a:r>
            <a:r>
              <a:rPr lang="es-ES" dirty="0" err="1"/>
              <a:t>backend</a:t>
            </a:r>
            <a:r>
              <a:rPr lang="es-ES" dirty="0"/>
              <a:t>.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Integración con redes sociales: Facebook, Twitter, Google, Microsoft y AAD.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Custom APIs.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Easy Tables.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Consultas ricas sobre tablas desde el SDK.</a:t>
            </a:r>
          </a:p>
          <a:p>
            <a:pPr lvl="1">
              <a:lnSpc>
                <a:spcPct val="100000"/>
              </a:lnSpc>
            </a:pP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Mobile Apps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578844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6249" y="1212850"/>
            <a:ext cx="7924801" cy="5096780"/>
          </a:xfrm>
        </p:spPr>
        <p:txBody>
          <a:bodyPr/>
          <a:lstStyle/>
          <a:p>
            <a:r>
              <a:rPr lang="es-ES" sz="3200" dirty="0" err="1"/>
              <a:t>adri.AddWork</a:t>
            </a:r>
            <a:r>
              <a:rPr lang="es-ES" sz="3200" dirty="0"/>
              <a:t>(“</a:t>
            </a:r>
            <a:r>
              <a:rPr lang="es-ES" sz="3200" dirty="0" err="1"/>
              <a:t>AppConsult</a:t>
            </a:r>
            <a:r>
              <a:rPr lang="es-ES" sz="3200" dirty="0"/>
              <a:t>”, “Microsoft”);</a:t>
            </a:r>
          </a:p>
          <a:p>
            <a:endParaRPr lang="es-ES" sz="3200" dirty="0"/>
          </a:p>
          <a:p>
            <a:r>
              <a:rPr lang="es-ES" sz="3200" dirty="0" err="1"/>
              <a:t>adri.AddHobby</a:t>
            </a:r>
            <a:r>
              <a:rPr lang="es-ES" sz="3200" dirty="0"/>
              <a:t>(“Series”);</a:t>
            </a:r>
          </a:p>
          <a:p>
            <a:r>
              <a:rPr lang="es-ES" sz="3200" dirty="0" err="1"/>
              <a:t>adri.AddHobby</a:t>
            </a:r>
            <a:r>
              <a:rPr lang="es-ES" sz="3200" dirty="0"/>
              <a:t>(“</a:t>
            </a:r>
            <a:r>
              <a:rPr lang="es-ES" sz="3200" dirty="0" err="1"/>
              <a:t>Development</a:t>
            </a:r>
            <a:r>
              <a:rPr lang="es-ES" sz="3200" dirty="0"/>
              <a:t>”);</a:t>
            </a:r>
          </a:p>
          <a:p>
            <a:r>
              <a:rPr lang="es-ES" sz="3200" dirty="0" err="1"/>
              <a:t>adri.AddProject</a:t>
            </a:r>
            <a:r>
              <a:rPr lang="es-ES" sz="3200" dirty="0"/>
              <a:t>(“</a:t>
            </a:r>
            <a:r>
              <a:rPr lang="es-ES" sz="3200" dirty="0" err="1"/>
              <a:t>TrackSeries</a:t>
            </a:r>
            <a:r>
              <a:rPr lang="es-ES" sz="3200" dirty="0"/>
              <a:t>”);</a:t>
            </a:r>
          </a:p>
          <a:p>
            <a:endParaRPr lang="es-ES" sz="3200" dirty="0"/>
          </a:p>
          <a:p>
            <a:r>
              <a:rPr lang="es-ES" sz="3200" dirty="0" err="1"/>
              <a:t>adri.AddPassion</a:t>
            </a:r>
            <a:r>
              <a:rPr lang="es-ES" sz="3200" dirty="0"/>
              <a:t>(“</a:t>
            </a:r>
            <a:r>
              <a:rPr lang="es-ES" sz="3200" dirty="0" err="1"/>
              <a:t>Helping</a:t>
            </a:r>
            <a:r>
              <a:rPr lang="es-ES" sz="3200" dirty="0"/>
              <a:t> </a:t>
            </a:r>
            <a:r>
              <a:rPr lang="es-ES" sz="3200" dirty="0" err="1"/>
              <a:t>Developers</a:t>
            </a:r>
            <a:r>
              <a:rPr lang="es-ES" sz="3200" dirty="0"/>
              <a:t>”);</a:t>
            </a:r>
          </a:p>
          <a:p>
            <a:r>
              <a:rPr lang="es-ES" sz="3200" dirty="0" err="1"/>
              <a:t>adri.AddPassion</a:t>
            </a:r>
            <a:r>
              <a:rPr lang="es-ES" sz="3200" dirty="0"/>
              <a:t>(“COMERRR”);</a:t>
            </a:r>
          </a:p>
          <a:p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Speaker </a:t>
            </a:r>
            <a:r>
              <a:rPr lang="es-ES" dirty="0" err="1"/>
              <a:t>adri</a:t>
            </a:r>
            <a:r>
              <a:rPr lang="es-ES" dirty="0"/>
              <a:t> = new Adrian();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Mobile Apps</a:t>
            </a:r>
            <a:endParaRPr lang="es-ES" dirty="0"/>
          </a:p>
        </p:txBody>
      </p:sp>
      <p:pic>
        <p:nvPicPr>
          <p:cNvPr id="5" name="Picture 2" descr="Mobile Ap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37" y="1592262"/>
            <a:ext cx="8001000" cy="419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71848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 time: Mobile Apps</a:t>
            </a:r>
            <a:endParaRPr lang="es-ES" sz="2800" dirty="0"/>
          </a:p>
        </p:txBody>
      </p:sp>
      <p:pic>
        <p:nvPicPr>
          <p:cNvPr id="8194" name="Picture 2" descr="http://dreamatico.com/data_images/popcorn/popcorn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644" y="1058862"/>
            <a:ext cx="3738067" cy="457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14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http://aka.ms/DOTNETT4S1 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174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http://aka.ms/DOTNETT4S1 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6730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643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843336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Foto </a:t>
            </a:r>
            <a:r>
              <a:rPr lang="es-ES" dirty="0" err="1"/>
              <a:t>slide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357634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1" y="1212854"/>
            <a:ext cx="11887199" cy="2154344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302117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646522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7016" y="1363662"/>
            <a:ext cx="5486399" cy="2031068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620903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Apphood</a:t>
            </a:r>
            <a:r>
              <a:rPr lang="es-ES" dirty="0"/>
              <a:t>: La vida de una app de calidad</a:t>
            </a:r>
          </a:p>
        </p:txBody>
      </p:sp>
    </p:spTree>
    <p:extLst>
      <p:ext uri="{BB962C8B-B14F-4D97-AF65-F5344CB8AC3E}">
        <p14:creationId xmlns:p14="http://schemas.microsoft.com/office/powerpoint/2010/main" val="1373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5961" y="1212856"/>
            <a:ext cx="8914642" cy="1534779"/>
          </a:xfrm>
        </p:spPr>
        <p:txBody>
          <a:bodyPr/>
          <a:lstStyle/>
          <a:p>
            <a:pPr marL="0" indent="0" defTabSz="914144">
              <a:spcAft>
                <a:spcPts val="816"/>
              </a:spcAft>
              <a:buNone/>
            </a:pPr>
            <a:r>
              <a:rPr lang="en-US" dirty="0"/>
              <a:t>First level</a:t>
            </a:r>
          </a:p>
          <a:p>
            <a:pPr marL="0" lvl="1" indent="0" defTabSz="914144">
              <a:spcAft>
                <a:spcPts val="816"/>
              </a:spcAft>
              <a:buNone/>
            </a:pPr>
            <a:r>
              <a:rPr lang="en-US" dirty="0"/>
              <a:t>Second level</a:t>
            </a:r>
          </a:p>
          <a:p>
            <a:pPr marL="0" lvl="2" indent="0" defTabSz="914144">
              <a:spcAft>
                <a:spcPts val="816"/>
              </a:spcAft>
              <a:buNone/>
            </a:pPr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Section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924226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844" y="1592262"/>
            <a:ext cx="11885618" cy="4114800"/>
          </a:xfrm>
        </p:spPr>
        <p:txBody>
          <a:bodyPr/>
          <a:lstStyle/>
          <a:p>
            <a:r>
              <a:rPr lang="es-ES" dirty="0"/>
              <a:t>Motivaciones</a:t>
            </a:r>
            <a:br>
              <a:rPr lang="es-ES" dirty="0"/>
            </a:br>
            <a:br>
              <a:rPr lang="es-ES" dirty="0"/>
            </a:br>
            <a:r>
              <a:rPr lang="es-ES" dirty="0"/>
              <a:t>“</a:t>
            </a:r>
            <a:r>
              <a:rPr lang="es-ES" sz="4000" i="1" dirty="0"/>
              <a:t>Una buena sesión no es sobre </a:t>
            </a:r>
            <a:r>
              <a:rPr lang="es-ES" sz="4000" b="1" i="1" dirty="0"/>
              <a:t>información</a:t>
            </a:r>
            <a:r>
              <a:rPr lang="es-ES" sz="4000" i="1" dirty="0"/>
              <a:t>,</a:t>
            </a:r>
            <a:br>
              <a:rPr lang="es-ES" sz="4000" i="1" dirty="0"/>
            </a:br>
            <a:r>
              <a:rPr lang="es-ES" sz="4000" i="1" dirty="0"/>
              <a:t> es sobre </a:t>
            </a:r>
            <a:r>
              <a:rPr lang="es-ES" sz="4000" b="1" i="1" dirty="0"/>
              <a:t>conocimiento</a:t>
            </a:r>
            <a:r>
              <a:rPr lang="es-ES" sz="4000" dirty="0"/>
              <a:t>.”</a:t>
            </a:r>
            <a:br>
              <a:rPr lang="es-ES" sz="4000" dirty="0"/>
            </a:br>
            <a:br>
              <a:rPr lang="es-ES" sz="4000" dirty="0"/>
            </a:br>
            <a:r>
              <a:rPr lang="es-ES" sz="4000" dirty="0"/>
              <a:t>                                             </a:t>
            </a:r>
            <a:r>
              <a:rPr lang="es-ES" sz="3200" dirty="0"/>
              <a:t>Alguien que no se pierde un sarao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793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Idea:</a:t>
            </a:r>
            <a:br>
              <a:rPr lang="es-ES" dirty="0"/>
            </a:br>
            <a:r>
              <a:rPr lang="es-ES" dirty="0"/>
              <a:t>Lo más difícil</a:t>
            </a:r>
          </a:p>
        </p:txBody>
      </p:sp>
      <p:pic>
        <p:nvPicPr>
          <p:cNvPr id="1030" name="Picture 6" descr="http://theundercoverrecruiter.com/wp-content/uploads/2015/07/homer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044" y="517525"/>
            <a:ext cx="97155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69976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Nacimiento:</a:t>
            </a:r>
            <a:br>
              <a:rPr lang="es-ES" dirty="0"/>
            </a:br>
            <a:r>
              <a:rPr lang="es-ES" dirty="0"/>
              <a:t>La mejor forma de empezar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r="166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0032355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4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ed015050-a57a-4d39-9cd8-b09b64473eb7"/>
    <ds:schemaRef ds:uri="2b2dfeed-2da1-4ef4-b600-f5543001ef9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2238</TotalTime>
  <Words>978</Words>
  <Application>Microsoft Office PowerPoint</Application>
  <PresentationFormat>Custom</PresentationFormat>
  <Paragraphs>251</Paragraphs>
  <Slides>62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Arial</vt:lpstr>
      <vt:lpstr>Avenir LT Pro 45 Book</vt:lpstr>
      <vt:lpstr>Calibri</vt:lpstr>
      <vt:lpstr>Consolas</vt:lpstr>
      <vt:lpstr>ＭＳ Ｐゴシック</vt:lpstr>
      <vt:lpstr>Segoe UI</vt:lpstr>
      <vt:lpstr>Segoe UI Light</vt:lpstr>
      <vt:lpstr>Segoe UI Semilight</vt:lpstr>
      <vt:lpstr>Wingdings</vt:lpstr>
      <vt:lpstr>5-30629_Build_Template_WHITE</vt:lpstr>
      <vt:lpstr>PowerPoint Presentation</vt:lpstr>
      <vt:lpstr>Apphood: La historia de una app Windows 10</vt:lpstr>
      <vt:lpstr>PowerPoint Presentation</vt:lpstr>
      <vt:lpstr>Agenda</vt:lpstr>
      <vt:lpstr>Speaker adri = new Adrian();</vt:lpstr>
      <vt:lpstr>Apphood: La vida de una app de calidad</vt:lpstr>
      <vt:lpstr>Motivaciones  “Una buena sesión no es sobre información,  es sobre conocimiento.”                                               Alguien que no se pierde un sarao</vt:lpstr>
      <vt:lpstr>Idea: Lo más difícil</vt:lpstr>
      <vt:lpstr>Nacimiento: La mejor forma de empezar</vt:lpstr>
      <vt:lpstr>Template10</vt:lpstr>
      <vt:lpstr>Template10</vt:lpstr>
      <vt:lpstr>Template10: Controles</vt:lpstr>
      <vt:lpstr>Template10: Controles</vt:lpstr>
      <vt:lpstr>Template10</vt:lpstr>
      <vt:lpstr>Template10</vt:lpstr>
      <vt:lpstr>Template10</vt:lpstr>
      <vt:lpstr>Demo time: Template10</vt:lpstr>
      <vt:lpstr>Infancia:  La importancia de una buena base</vt:lpstr>
      <vt:lpstr>Arquitectura de nuestra app</vt:lpstr>
      <vt:lpstr>TmvvmT – The Model View ViewModel Theory</vt:lpstr>
      <vt:lpstr>TmvvmT – The Model View ViewModel Theory</vt:lpstr>
      <vt:lpstr>MVVM</vt:lpstr>
      <vt:lpstr>MVVM – Fácil eh?</vt:lpstr>
      <vt:lpstr>Demo time: MVVM</vt:lpstr>
      <vt:lpstr>Arquitectura de nuestra app</vt:lpstr>
      <vt:lpstr>Arquitectura de nuestra app</vt:lpstr>
      <vt:lpstr>Arquitectura de nuestra app</vt:lpstr>
      <vt:lpstr>Demo time: DI</vt:lpstr>
      <vt:lpstr>Mas información sobre MVVM y DI: http://blog.qmatteoq.com/the-mvvm-pattern-introduction/ </vt:lpstr>
      <vt:lpstr>Adolescencia:  Tips&amp;Tricks para esta dura fase.</vt:lpstr>
      <vt:lpstr>Tip 1: Fody/PropertyChanged</vt:lpstr>
      <vt:lpstr>Tip 1: Fody/PropertyChanged</vt:lpstr>
      <vt:lpstr>Demo time:  Fody/PropertyChanged</vt:lpstr>
      <vt:lpstr>Tip 2: x:Bind</vt:lpstr>
      <vt:lpstr>Tip 2: x:Bind</vt:lpstr>
      <vt:lpstr>Tip 2: x:Bind. Cuidado!</vt:lpstr>
      <vt:lpstr>Demo time: x:Bind</vt:lpstr>
      <vt:lpstr>Tip 3: x:Phase</vt:lpstr>
      <vt:lpstr>Tip 3: x:Phase</vt:lpstr>
      <vt:lpstr>Tip 3: x:Phase</vt:lpstr>
      <vt:lpstr>Tip 4: DebugSettings.IsTextPerformanceVisualizationEnabled</vt:lpstr>
      <vt:lpstr>Tip 4: DebugSettings.IsTextPerformanceVisualizationEnabled</vt:lpstr>
      <vt:lpstr>Demo time:  DebugSettings.IsTextPerformanceVisualizationEnabled</vt:lpstr>
      <vt:lpstr>Manejando las excepciones en las ViewModel</vt:lpstr>
      <vt:lpstr>Edad adulta: Es hora de salir a Azure!</vt:lpstr>
      <vt:lpstr>Azure Mobile Apps.</vt:lpstr>
      <vt:lpstr>Azure Mobile Apps</vt:lpstr>
      <vt:lpstr>Azure es seguro</vt:lpstr>
      <vt:lpstr>Azure Mobile Apps</vt:lpstr>
      <vt:lpstr>Azure Mobile Apps</vt:lpstr>
      <vt:lpstr>Demo time: Mobile Apps</vt:lpstr>
      <vt:lpstr>PowerPoint Presentation</vt:lpstr>
      <vt:lpstr>PowerPoint Presentation</vt:lpstr>
      <vt:lpstr>Section name</vt:lpstr>
      <vt:lpstr>Section name</vt:lpstr>
      <vt:lpstr>Foto slide</vt:lpstr>
      <vt:lpstr>Section name</vt:lpstr>
      <vt:lpstr>Section name</vt:lpstr>
      <vt:lpstr>Section name</vt:lpstr>
      <vt:lpstr>Code Section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Adrián Fernández</cp:lastModifiedBy>
  <cp:revision>124</cp:revision>
  <dcterms:created xsi:type="dcterms:W3CDTF">2015-04-07T19:39:07Z</dcterms:created>
  <dcterms:modified xsi:type="dcterms:W3CDTF">2016-02-23T18:44:45Z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  <property fmtid="{D5CDD505-2E9C-101B-9397-08002B2CF9AE}" pid="16" name="Tfs.LastKnownPath">
    <vt:lpwstr>https://d.docs.live.net/5eaa615715afda98/Documentos/Charlas/dotNET%20Conference%20Spain%202016/Apphood.pptx</vt:lpwstr>
  </property>
</Properties>
</file>